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1" r:id="rId6"/>
    <p:sldId id="262" r:id="rId7"/>
    <p:sldId id="263" r:id="rId8"/>
    <p:sldId id="264" r:id="rId9"/>
    <p:sldId id="265" r:id="rId10"/>
    <p:sldId id="266" r:id="rId11"/>
    <p:sldId id="269" r:id="rId12"/>
    <p:sldId id="270" r:id="rId13"/>
    <p:sldId id="27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37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A7BB00-F1CF-4159-B948-BB86A12BAD4A}" type="datetimeFigureOut">
              <a:rPr lang="en-US" smtClean="0"/>
              <a:t>11/6/2020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02E23E-C2B6-4B60-91EB-643CF10E407B}" type="slidenum">
              <a:rPr lang="en-US" smtClean="0"/>
              <a:t>‹#›</a:t>
            </a:fld>
            <a:endParaRPr lang="en-US"/>
          </a:p>
        </p:txBody>
      </p:sp>
    </p:spTree>
    <p:extLst>
      <p:ext uri="{BB962C8B-B14F-4D97-AF65-F5344CB8AC3E}">
        <p14:creationId xmlns:p14="http://schemas.microsoft.com/office/powerpoint/2010/main" val="325871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The common name of the spider is the brown spider or violin spider. The scientific name of the brown recluse spider is the </a:t>
            </a:r>
            <a:r>
              <a:rPr lang="en-US" sz="1200" i="1" dirty="0" err="1">
                <a:solidFill>
                  <a:srgbClr val="202122"/>
                </a:solidFill>
                <a:effectLst/>
                <a:latin typeface="Arial" panose="020B0604020202020204" pitchFamily="34" charset="0"/>
                <a:ea typeface="Calibri" panose="020F0502020204030204" pitchFamily="34" charset="0"/>
                <a:cs typeface="Times New Roman" panose="02020603050405020304" pitchFamily="18" charset="0"/>
              </a:rPr>
              <a:t>Loxosceles</a:t>
            </a:r>
            <a:r>
              <a:rPr lang="en-US" sz="1200" i="1" dirty="0">
                <a:solidFill>
                  <a:srgbClr val="202122"/>
                </a:solidFill>
                <a:effectLst/>
                <a:latin typeface="Arial" panose="020B0604020202020204" pitchFamily="34" charset="0"/>
                <a:ea typeface="Calibri" panose="020F0502020204030204" pitchFamily="34" charset="0"/>
                <a:cs typeface="Times New Roman" panose="02020603050405020304" pitchFamily="18" charset="0"/>
              </a:rPr>
              <a:t> </a:t>
            </a:r>
            <a:r>
              <a:rPr lang="en-US" sz="1200" i="1" dirty="0" err="1">
                <a:solidFill>
                  <a:srgbClr val="202122"/>
                </a:solidFill>
                <a:effectLst/>
                <a:latin typeface="Arial" panose="020B0604020202020204" pitchFamily="34" charset="0"/>
                <a:ea typeface="Calibri" panose="020F0502020204030204" pitchFamily="34" charset="0"/>
                <a:cs typeface="Times New Roman" panose="02020603050405020304" pitchFamily="18" charset="0"/>
              </a:rPr>
              <a:t>reclusa</a:t>
            </a:r>
            <a:r>
              <a:rPr lang="en-US" sz="1200" i="1" dirty="0">
                <a:solidFill>
                  <a:srgbClr val="202122"/>
                </a:solidFill>
                <a:effectLst/>
                <a:latin typeface="Arial" panose="020B0604020202020204" pitchFamily="34" charset="0"/>
                <a:ea typeface="Calibri" panose="020F0502020204030204" pitchFamily="34" charset="0"/>
                <a:cs typeface="Times New Roman" panose="02020603050405020304" pitchFamily="18" charset="0"/>
              </a:rPr>
              <a:t>. </a:t>
            </a:r>
            <a:r>
              <a:rPr lang="en-US" sz="1200" dirty="0">
                <a:solidFill>
                  <a:srgbClr val="202122"/>
                </a:solidFill>
                <a:effectLst/>
                <a:latin typeface="Arial" panose="020B0604020202020204" pitchFamily="34" charset="0"/>
                <a:ea typeface="Calibri" panose="020F0502020204030204" pitchFamily="34" charset="0"/>
                <a:cs typeface="Times New Roman" panose="02020603050405020304" pitchFamily="18" charset="0"/>
              </a:rPr>
              <a:t>I observed the organism in the Central Texas state park while on a family trip. The facts stated on the general information about the organisms capture my attention and so decided to do detailed research.</a:t>
            </a: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 The Brown Recluse spider contains a necrotic venom, which can kill if the victim does not seek medical attention.  Interestingly, venom is also significant in the medical field.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DC02E23E-C2B6-4B60-91EB-643CF10E407B}" type="slidenum">
              <a:rPr lang="en-US" smtClean="0"/>
              <a:t>2</a:t>
            </a:fld>
            <a:endParaRPr lang="en-US"/>
          </a:p>
        </p:txBody>
      </p:sp>
    </p:spTree>
    <p:extLst>
      <p:ext uri="{BB962C8B-B14F-4D97-AF65-F5344CB8AC3E}">
        <p14:creationId xmlns:p14="http://schemas.microsoft.com/office/powerpoint/2010/main" val="545722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Physical Description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dirty="0">
                <a:solidFill>
                  <a:srgbClr val="1D1D1D"/>
                </a:solidFill>
                <a:effectLst/>
                <a:latin typeface="Helvetica" panose="020B0604020202020204" pitchFamily="34" charset="0"/>
                <a:ea typeface="Times New Roman" panose="02020603050405020304" pitchFamily="18" charset="0"/>
              </a:rPr>
              <a:t>As the name goes, the recluse spider is brown and grows to about 6mm to 20mm or even larger.   Some portray typical light brown color while others may be dark brown or even black. They have varying colors in the cephalothorax and the abdomen with the dorsal side of the cephalothorax having black line-markings that resemble the violin. Hence the name, violin spider. Some other spiders like pirate and cell spiders also have the same violin patterns. Therefore, for specific identification, the brown recluse spider has six eyes arranged in pairs instead of the normal eight eyes like other spiders (</a:t>
            </a:r>
            <a:r>
              <a:rPr lang="en-US" sz="1200" dirty="0">
                <a:solidFill>
                  <a:srgbClr val="222222"/>
                </a:solidFill>
                <a:effectLst/>
                <a:latin typeface="Arial" panose="020B0604020202020204" pitchFamily="34" charset="0"/>
                <a:ea typeface="Calibri" panose="020F0502020204030204" pitchFamily="34" charset="0"/>
              </a:rPr>
              <a:t>Vetter et al, 1999</a:t>
            </a:r>
            <a:r>
              <a:rPr lang="en-US" sz="1200" dirty="0">
                <a:solidFill>
                  <a:srgbClr val="1D1D1D"/>
                </a:solidFill>
                <a:effectLst/>
                <a:latin typeface="Helvetica" panose="020B0604020202020204" pitchFamily="34" charset="0"/>
                <a:ea typeface="Times New Roman" panose="02020603050405020304" pitchFamily="18" charset="0"/>
              </a:rPr>
              <a:t>). Besides, the recluse has no coloration in the legs and the abdomen. There are no spines in the legs and the joints appear to be slightly lighter in color. The abdomen is covered with fine short hairs that appear as soft fur under magnification.</a:t>
            </a:r>
            <a:endParaRPr lang="en-US" dirty="0"/>
          </a:p>
        </p:txBody>
      </p:sp>
      <p:sp>
        <p:nvSpPr>
          <p:cNvPr id="4" name="Slide Number Placeholder 3"/>
          <p:cNvSpPr>
            <a:spLocks noGrp="1"/>
          </p:cNvSpPr>
          <p:nvPr>
            <p:ph type="sldNum" sz="quarter" idx="10"/>
          </p:nvPr>
        </p:nvSpPr>
        <p:spPr/>
        <p:txBody>
          <a:bodyPr/>
          <a:lstStyle/>
          <a:p>
            <a:fld id="{DC02E23E-C2B6-4B60-91EB-643CF10E407B}" type="slidenum">
              <a:rPr lang="en-US" smtClean="0"/>
              <a:t>3</a:t>
            </a:fld>
            <a:endParaRPr lang="en-US"/>
          </a:p>
        </p:txBody>
      </p:sp>
    </p:spTree>
    <p:extLst>
      <p:ext uri="{BB962C8B-B14F-4D97-AF65-F5344CB8AC3E}">
        <p14:creationId xmlns:p14="http://schemas.microsoft.com/office/powerpoint/2010/main" val="3099611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A recluse spider lives for about 2-3 years. The female lays several egg sacs with about 50-300 eggs per sac. In a few days (about four weeks), the eggs hatch, and the </a:t>
            </a:r>
            <a:r>
              <a:rPr lang="en-US" sz="1200" dirty="0" err="1">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spiderlings</a:t>
            </a: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 take about a year to grow into adulthood. The development of the </a:t>
            </a:r>
            <a:r>
              <a:rPr lang="en-US" sz="1200" dirty="0" err="1">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spiderlings</a:t>
            </a: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 is influenced by environmental factors such as food and whether and they are capable of surviving for long periods without food and water.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DC02E23E-C2B6-4B60-91EB-643CF10E407B}" type="slidenum">
              <a:rPr lang="en-US" smtClean="0"/>
              <a:t>5</a:t>
            </a:fld>
            <a:endParaRPr lang="en-US"/>
          </a:p>
        </p:txBody>
      </p:sp>
    </p:spTree>
    <p:extLst>
      <p:ext uri="{BB962C8B-B14F-4D97-AF65-F5344CB8AC3E}">
        <p14:creationId xmlns:p14="http://schemas.microsoft.com/office/powerpoint/2010/main" val="117334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During mating seasons, especially springs, male recluse spiders feel their palp with sperm and seek the female mates. When the female accepts the love package, they make their egg sacs. According to (</a:t>
            </a:r>
            <a:r>
              <a:rPr lang="en-US" sz="1200" dirty="0" err="1">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Libal</a:t>
            </a: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 the female secretes about 50 fertilized eggs at a time in a mass of liquid silk. Once the eggs are laid, the female does not venture away from the nest and stays close to guard the eggs and the emergent </a:t>
            </a:r>
            <a:r>
              <a:rPr lang="en-US" sz="1200" dirty="0" err="1">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spiderlings</a:t>
            </a: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 The gestation period is about 30 days but may change with the weather. In summer, the eggs spun.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DC02E23E-C2B6-4B60-91EB-643CF10E407B}" type="slidenum">
              <a:rPr lang="en-US" smtClean="0"/>
              <a:t>6</a:t>
            </a:fld>
            <a:endParaRPr lang="en-US"/>
          </a:p>
        </p:txBody>
      </p:sp>
    </p:spTree>
    <p:extLst>
      <p:ext uri="{BB962C8B-B14F-4D97-AF65-F5344CB8AC3E}">
        <p14:creationId xmlns:p14="http://schemas.microsoft.com/office/powerpoint/2010/main" val="3393166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The most interesting part of why I chose this organism is because of its venom. The venom is injected into the victims through tiny fangs, which cannot penetrate clothing, gloves, and socks, and under gametes.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DC02E23E-C2B6-4B60-91EB-643CF10E407B}" type="slidenum">
              <a:rPr lang="en-US" smtClean="0"/>
              <a:t>8</a:t>
            </a:fld>
            <a:endParaRPr lang="en-US"/>
          </a:p>
        </p:txBody>
      </p:sp>
    </p:spTree>
    <p:extLst>
      <p:ext uri="{BB962C8B-B14F-4D97-AF65-F5344CB8AC3E}">
        <p14:creationId xmlns:p14="http://schemas.microsoft.com/office/powerpoint/2010/main" val="2023019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The ecological distribution of the </a:t>
            </a:r>
            <a:r>
              <a:rPr lang="en-US" sz="1200" dirty="0" err="1">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Loxosceles</a:t>
            </a: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en-US" sz="1200" dirty="0" err="1">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reclusa</a:t>
            </a: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 in the US is mainly in the Southern and Central parts of the country. They are rare outside these native ranges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The brown recluse spider is a very secluded animal and lives outdoors within the natural environment. Like many other species of spiders, the brown recluse spider lives in a web constructed asymmetrically in woodpiles, rocks, debris, and sheds. They are also well adapted in dwelling in human residents and build their webs in cardboards. They are resilient enough in withstanding winters in unheated house basements.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DC02E23E-C2B6-4B60-91EB-643CF10E407B}" type="slidenum">
              <a:rPr lang="en-US" smtClean="0"/>
              <a:t>9</a:t>
            </a:fld>
            <a:endParaRPr lang="en-US"/>
          </a:p>
        </p:txBody>
      </p:sp>
    </p:spTree>
    <p:extLst>
      <p:ext uri="{BB962C8B-B14F-4D97-AF65-F5344CB8AC3E}">
        <p14:creationId xmlns:p14="http://schemas.microsoft.com/office/powerpoint/2010/main" val="2792324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There are many species of spiders in the world and over 3000 different species in the United States only (Rod and Ken Preston, 2984). The Brown Recluse spider is one of the spiders in the region with the deadliest venoms if the victims fail to get medical assistance. In the US, they are ecologically distributed within the central and southern parts of America. The female lays about 100 – 300 fertilized eggs contained in about 50 egg sacs. The eggs hatch in about four weeks and the </a:t>
            </a:r>
            <a:r>
              <a:rPr lang="en-US" sz="1200" dirty="0" err="1">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spiderlings</a:t>
            </a: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 mature and attain adulthood in less than a year. The Brown Recluse Spider lives for two years less or more depending on the environment whether conditions. The brown recluse spider is dangerous to humans live when they bite and inject venoms. But, on the contrary, they occupy the most important niche in the food web since they regulate the population of their prey species such as mosquitos. In conclusion, the Recluse spider through its bite has aided medical professionals in proper identification and treatment of other spider bites (</a:t>
            </a:r>
            <a:r>
              <a:rPr lang="en-US" sz="1200" dirty="0" err="1">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Saupe</a:t>
            </a: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 et al, 2011)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DC02E23E-C2B6-4B60-91EB-643CF10E407B}" type="slidenum">
              <a:rPr lang="en-US" smtClean="0"/>
              <a:t>11</a:t>
            </a:fld>
            <a:endParaRPr lang="en-US"/>
          </a:p>
        </p:txBody>
      </p:sp>
    </p:spTree>
    <p:extLst>
      <p:ext uri="{BB962C8B-B14F-4D97-AF65-F5344CB8AC3E}">
        <p14:creationId xmlns:p14="http://schemas.microsoft.com/office/powerpoint/2010/main" val="883318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CE99773-CCFE-4B70-9BDD-44B439B3F4E6}"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2336873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8CE99773-CCFE-4B70-9BDD-44B439B3F4E6}"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3276592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E99773-CCFE-4B70-9BDD-44B439B3F4E6}"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1732308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E99773-CCFE-4B70-9BDD-44B439B3F4E6}" type="datetimeFigureOut">
              <a:rPr lang="en-US" smtClean="0"/>
              <a:t>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3167988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CE99773-CCFE-4B70-9BDD-44B439B3F4E6}" type="datetimeFigureOut">
              <a:rPr lang="en-US" smtClean="0"/>
              <a:t>11/6/2020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2863369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CE99773-CCFE-4B70-9BDD-44B439B3F4E6}" type="datetimeFigureOut">
              <a:rPr lang="en-US" smtClean="0"/>
              <a:t>11/6/2020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2587141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CE99773-CCFE-4B70-9BDD-44B439B3F4E6}" type="datetimeFigureOut">
              <a:rPr lang="en-US" smtClean="0"/>
              <a:t>11/6/2020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3972674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8CE99773-CCFE-4B70-9BDD-44B439B3F4E6}" type="datetimeFigureOut">
              <a:rPr lang="en-US" smtClean="0"/>
              <a:t>11/6/2020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2429403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CE99773-CCFE-4B70-9BDD-44B439B3F4E6}" type="datetimeFigureOut">
              <a:rPr lang="en-US" smtClean="0"/>
              <a:t>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1946017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CE99773-CCFE-4B70-9BDD-44B439B3F4E6}" type="datetimeFigureOut">
              <a:rPr lang="en-US" smtClean="0"/>
              <a:t>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331168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8CE99773-CCFE-4B70-9BDD-44B439B3F4E6}"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2320841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8CE99773-CCFE-4B70-9BDD-44B439B3F4E6}"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42CB-BDE2-4DD1-AD91-E1AB2597B71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25971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E99773-CCFE-4B70-9BDD-44B439B3F4E6}"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34496025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CE99773-CCFE-4B70-9BDD-44B439B3F4E6}" type="datetimeFigureOut">
              <a:rPr lang="en-US" smtClean="0"/>
              <a:t>11/6/2020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367283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CE99773-CCFE-4B70-9BDD-44B439B3F4E6}" type="datetimeFigureOut">
              <a:rPr lang="en-US" smtClean="0"/>
              <a:t>11/6/2020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29137112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E99773-CCFE-4B70-9BDD-44B439B3F4E6}"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1719034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E99773-CCFE-4B70-9BDD-44B439B3F4E6}"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42CB-BDE2-4DD1-AD91-E1AB2597B719}" type="slidenum">
              <a:rPr lang="en-US" smtClean="0"/>
              <a:t>‹#›</a:t>
            </a:fld>
            <a:endParaRPr lang="en-US"/>
          </a:p>
        </p:txBody>
      </p:sp>
    </p:spTree>
    <p:extLst>
      <p:ext uri="{BB962C8B-B14F-4D97-AF65-F5344CB8AC3E}">
        <p14:creationId xmlns:p14="http://schemas.microsoft.com/office/powerpoint/2010/main" val="571603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CE99773-CCFE-4B70-9BDD-44B439B3F4E6}" type="datetimeFigureOut">
              <a:rPr lang="en-US" smtClean="0"/>
              <a:t>11/6/2020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B6C42CB-BDE2-4DD1-AD91-E1AB2597B719}" type="slidenum">
              <a:rPr lang="en-US" smtClean="0"/>
              <a:t>‹#›</a:t>
            </a:fld>
            <a:endParaRPr lang="en-US"/>
          </a:p>
        </p:txBody>
      </p:sp>
    </p:spTree>
    <p:extLst>
      <p:ext uri="{BB962C8B-B14F-4D97-AF65-F5344CB8AC3E}">
        <p14:creationId xmlns:p14="http://schemas.microsoft.com/office/powerpoint/2010/main" val="134269949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www.explorit.org/science/spider.html" TargetMode="External"/><Relationship Id="rId3" Type="http://schemas.openxmlformats.org/officeDocument/2006/relationships/hyperlink" Target="https://en.wikipedia.org/wiki/Doi_(identifier)" TargetMode="External"/><Relationship Id="rId7" Type="http://schemas.openxmlformats.org/officeDocument/2006/relationships/hyperlink" Target="https://animals.mom.com/gestation-period-brown-recluse-spider-8878.html" TargetMode="External"/><Relationship Id="rId2" Type="http://schemas.openxmlformats.org/officeDocument/2006/relationships/hyperlink" Target="http://dermatology.cdlib.org/DOJvol5num2/special/recluse.html" TargetMode="External"/><Relationship Id="rId1" Type="http://schemas.openxmlformats.org/officeDocument/2006/relationships/slideLayout" Target="../slideLayouts/slideLayout2.xml"/><Relationship Id="rId6" Type="http://schemas.openxmlformats.org/officeDocument/2006/relationships/hyperlink" Target="https://pubmed.ncbi.nlm.nih.gov/10673460" TargetMode="External"/><Relationship Id="rId5" Type="http://schemas.openxmlformats.org/officeDocument/2006/relationships/hyperlink" Target="https://en.wikipedia.org/wiki/PMID_(identifier)" TargetMode="External"/><Relationship Id="rId4" Type="http://schemas.openxmlformats.org/officeDocument/2006/relationships/hyperlink" Target="https://doi.org/10.2340%2F00015555-008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457200"/>
            <a:ext cx="8825658" cy="2867891"/>
          </a:xfrm>
        </p:spPr>
        <p:txBody>
          <a:bodyPr>
            <a:normAutofit fontScale="90000"/>
          </a:bodyPr>
          <a:lstStyle/>
          <a:p>
            <a:pPr algn="ctr"/>
            <a:r>
              <a:rPr lang="en-US"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THE BROWN RECLUSE SPIDER </a:t>
            </a:r>
            <a:r>
              <a:rPr lang="en-US"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Subtitle 2"/>
          <p:cNvSpPr>
            <a:spLocks noGrp="1"/>
          </p:cNvSpPr>
          <p:nvPr>
            <p:ph type="subTitle" idx="1"/>
          </p:nvPr>
        </p:nvSpPr>
        <p:spPr>
          <a:xfrm>
            <a:off x="1154955" y="2757056"/>
            <a:ext cx="9374500" cy="2258290"/>
          </a:xfrm>
        </p:spPr>
        <p:txBody>
          <a:bodyPr>
            <a:normAutofit/>
          </a:bodyPr>
          <a:lstStyle/>
          <a:p>
            <a:pPr algn="ctr">
              <a:lnSpc>
                <a:spcPct val="107000"/>
              </a:lnSpc>
              <a:spcBef>
                <a:spcPts val="0"/>
              </a:spcBef>
            </a:pPr>
            <a:r>
              <a:rPr lang="en-US" sz="32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Student Name</a:t>
            </a:r>
            <a:endParaRPr lang="en-US" sz="3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Bef>
                <a:spcPts val="0"/>
              </a:spcBef>
            </a:pPr>
            <a:r>
              <a:rPr lang="en-US" sz="32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Institution Affiliations</a:t>
            </a:r>
            <a:endParaRPr lang="en-US" sz="3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Bef>
                <a:spcPts val="0"/>
              </a:spcBef>
            </a:pPr>
            <a:r>
              <a:rPr lang="en-US" sz="32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Date </a:t>
            </a:r>
            <a:endParaRPr lang="en-US" sz="3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66806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6329" y="161773"/>
            <a:ext cx="9315307" cy="932737"/>
          </a:xfrm>
        </p:spPr>
        <p:txBody>
          <a:bodyPr/>
          <a:lstStyle/>
          <a:p>
            <a:pPr algn="r"/>
            <a:r>
              <a:rPr lang="en-US" sz="4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Organism Introduction </a:t>
            </a:r>
            <a:endParaRPr lang="en-US" sz="48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290946" y="1094511"/>
            <a:ext cx="5597236" cy="5161828"/>
          </a:xfrm>
        </p:spPr>
        <p:txBody>
          <a:bodyPr>
            <a:normAutofit/>
          </a:bodyPr>
          <a:lstStyle/>
          <a:p>
            <a:r>
              <a:rPr lang="en-US" sz="2000" dirty="0">
                <a:latin typeface="Times New Roman" panose="02020603050405020304" pitchFamily="18" charset="0"/>
                <a:ea typeface="Times New Roman" panose="02020603050405020304" pitchFamily="18" charset="0"/>
                <a:cs typeface="Times New Roman" panose="02020603050405020304" pitchFamily="18" charset="0"/>
              </a:rPr>
              <a:t>The common name of the spider is the brown spider or violin spider. </a:t>
            </a:r>
          </a:p>
          <a:p>
            <a:r>
              <a:rPr lang="en-US" sz="2000" dirty="0">
                <a:latin typeface="Times New Roman" panose="02020603050405020304" pitchFamily="18" charset="0"/>
                <a:ea typeface="Times New Roman" panose="02020603050405020304" pitchFamily="18" charset="0"/>
                <a:cs typeface="Times New Roman" panose="02020603050405020304" pitchFamily="18" charset="0"/>
              </a:rPr>
              <a:t>The scientific name of the brown recluse spider is the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Loxosceles</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latin typeface="Times New Roman" panose="02020603050405020304" pitchFamily="18" charset="0"/>
                <a:ea typeface="Calibri" panose="020F0502020204030204" pitchFamily="34" charset="0"/>
                <a:cs typeface="Times New Roman" panose="02020603050405020304" pitchFamily="18" charset="0"/>
              </a:rPr>
              <a:t>reclusa</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p>
          <a:p>
            <a:r>
              <a:rPr lang="en-US" sz="2000" dirty="0">
                <a:latin typeface="Times New Roman" panose="02020603050405020304" pitchFamily="18" charset="0"/>
                <a:ea typeface="Calibri" panose="020F0502020204030204" pitchFamily="34" charset="0"/>
                <a:cs typeface="Times New Roman" panose="02020603050405020304" pitchFamily="18" charset="0"/>
              </a:rPr>
              <a:t>I observed the organism in the Central Texas state park while on a family trip. </a:t>
            </a:r>
          </a:p>
          <a:p>
            <a:r>
              <a:rPr lang="en-US" sz="2000" dirty="0">
                <a:latin typeface="Times New Roman" panose="02020603050405020304" pitchFamily="18" charset="0"/>
                <a:ea typeface="Calibri" panose="020F0502020204030204" pitchFamily="34" charset="0"/>
                <a:cs typeface="Times New Roman" panose="02020603050405020304" pitchFamily="18" charset="0"/>
              </a:rPr>
              <a:t>The facts stated on the general information about the organisms capture my attention and so decided to do detailed research.</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ea typeface="Times New Roman" panose="02020603050405020304" pitchFamily="18" charset="0"/>
                <a:cs typeface="Times New Roman" panose="02020603050405020304" pitchFamily="18" charset="0"/>
              </a:rPr>
              <a:t>The Brown Recluse spider contains a necrotic venom, which can kill if the victim does not seek medical attention.  </a:t>
            </a:r>
          </a:p>
          <a:p>
            <a:r>
              <a:rPr lang="en-US" sz="2000" dirty="0">
                <a:latin typeface="Times New Roman" panose="02020603050405020304" pitchFamily="18" charset="0"/>
                <a:ea typeface="Times New Roman" panose="02020603050405020304" pitchFamily="18" charset="0"/>
                <a:cs typeface="Times New Roman" panose="02020603050405020304" pitchFamily="18" charset="0"/>
              </a:rPr>
              <a:t>Interestingly, venom is also significant in the medical field.</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Content Placeholder 3"/>
          <p:cNvSpPr>
            <a:spLocks noGrp="1"/>
          </p:cNvSpPr>
          <p:nvPr>
            <p:ph sz="half" idx="2"/>
          </p:nvPr>
        </p:nvSpPr>
        <p:spPr>
          <a:xfrm>
            <a:off x="6172200" y="1288906"/>
            <a:ext cx="5181600" cy="4073235"/>
          </a:xfrm>
        </p:spPr>
        <p:txBody>
          <a:bodyPr>
            <a:normAutofit/>
          </a:bodyPr>
          <a:lstStyle/>
          <a:p>
            <a:pPr marR="0" indent="0">
              <a:lnSpc>
                <a:spcPct val="107000"/>
              </a:lnSpc>
              <a:spcBef>
                <a:spcPts val="0"/>
              </a:spcBef>
              <a:spcAft>
                <a:spcPts val="0"/>
              </a:spcAft>
              <a:buNone/>
            </a:pPr>
            <a:endParaRPr lang="en-US"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endParaRPr>
          </a:p>
          <a:p>
            <a:pPr marR="0" indent="0">
              <a:lnSpc>
                <a:spcPct val="107000"/>
              </a:lnSpc>
              <a:spcBef>
                <a:spcPts val="0"/>
              </a:spcBef>
              <a:spcAft>
                <a:spcPts val="0"/>
              </a:spcAft>
              <a:buNone/>
            </a:pPr>
            <a:endParaRPr lang="en-US"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endParaRPr>
          </a:p>
          <a:p>
            <a:pPr marR="0" indent="0">
              <a:lnSpc>
                <a:spcPct val="107000"/>
              </a:lnSpc>
              <a:spcBef>
                <a:spcPts val="0"/>
              </a:spcBef>
              <a:spcAft>
                <a:spcPts val="0"/>
              </a:spcAft>
              <a:buNone/>
            </a:pPr>
            <a:endParaRPr lang="en-US"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endParaRPr>
          </a:p>
          <a:p>
            <a:pPr marR="0" indent="0">
              <a:lnSpc>
                <a:spcPct val="107000"/>
              </a:lnSpc>
              <a:spcBef>
                <a:spcPts val="0"/>
              </a:spcBef>
              <a:spcAft>
                <a:spcPts val="0"/>
              </a:spcAft>
              <a:buNone/>
            </a:pPr>
            <a:endParaRPr lang="en-US"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endParaRPr>
          </a:p>
          <a:p>
            <a:pPr marR="0" indent="0">
              <a:lnSpc>
                <a:spcPct val="107000"/>
              </a:lnSpc>
              <a:spcBef>
                <a:spcPts val="0"/>
              </a:spcBef>
              <a:spcAft>
                <a:spcPts val="0"/>
              </a:spcAft>
              <a:buNone/>
            </a:pPr>
            <a:endParaRPr lang="en-US"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endParaRPr>
          </a:p>
          <a:p>
            <a:pPr marR="0" indent="0">
              <a:lnSpc>
                <a:spcPct val="107000"/>
              </a:lnSpc>
              <a:spcBef>
                <a:spcPts val="0"/>
              </a:spcBef>
              <a:spcAft>
                <a:spcPts val="0"/>
              </a:spcAft>
              <a:buNone/>
            </a:pPr>
            <a:endParaRPr lang="en-US"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endParaRPr>
          </a:p>
          <a:p>
            <a:pPr marR="0" indent="0">
              <a:lnSpc>
                <a:spcPct val="107000"/>
              </a:lnSpc>
              <a:spcBef>
                <a:spcPts val="0"/>
              </a:spcBef>
              <a:spcAft>
                <a:spcPts val="0"/>
              </a:spcAft>
              <a:buNone/>
            </a:pPr>
            <a:endParaRPr lang="en-US"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endParaRPr>
          </a:p>
          <a:p>
            <a:pPr marR="0" indent="0">
              <a:lnSpc>
                <a:spcPct val="107000"/>
              </a:lnSpc>
              <a:spcBef>
                <a:spcPts val="0"/>
              </a:spcBef>
              <a:spcAft>
                <a:spcPts val="0"/>
              </a:spcAft>
              <a:buNone/>
            </a:pPr>
            <a:endParaRPr lang="en-US"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endParaRPr>
          </a:p>
          <a:p>
            <a:pPr marR="0" indent="0">
              <a:lnSpc>
                <a:spcPct val="107000"/>
              </a:lnSpc>
              <a:spcBef>
                <a:spcPts val="0"/>
              </a:spcBef>
              <a:spcAft>
                <a:spcPts val="0"/>
              </a:spcAft>
              <a:buNone/>
            </a:pPr>
            <a:endParaRPr lang="en-US"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endParaRPr>
          </a:p>
          <a:p>
            <a:pPr marR="0" indent="0">
              <a:lnSpc>
                <a:spcPct val="107000"/>
              </a:lnSpc>
              <a:spcBef>
                <a:spcPts val="0"/>
              </a:spcBef>
              <a:spcAft>
                <a:spcPts val="0"/>
              </a:spcAft>
              <a:buNone/>
            </a:pPr>
            <a:endParaRPr lang="en-US"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endParaRPr>
          </a:p>
          <a:p>
            <a:pPr marR="0" indent="0">
              <a:lnSpc>
                <a:spcPct val="107000"/>
              </a:lnSpc>
              <a:spcBef>
                <a:spcPts val="0"/>
              </a:spcBef>
              <a:spcAft>
                <a:spcPts val="0"/>
              </a:spcAft>
              <a:buNone/>
            </a:pPr>
            <a:endParaRPr lang="en-US"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endParaRPr>
          </a:p>
          <a:p>
            <a:pPr marR="0" indent="0">
              <a:lnSpc>
                <a:spcPct val="107000"/>
              </a:lnSpc>
              <a:spcBef>
                <a:spcPts val="0"/>
              </a:spcBef>
              <a:spcAft>
                <a:spcPts val="0"/>
              </a:spcAft>
              <a:buNone/>
            </a:pPr>
            <a:endParaRPr lang="en-US"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endParaRPr>
          </a:p>
          <a:p>
            <a:endParaRPr lang="en-US" dirty="0"/>
          </a:p>
        </p:txBody>
      </p:sp>
      <p:pic>
        <p:nvPicPr>
          <p:cNvPr id="5" name="Picture 4" descr="C:\Users\PC\Downloads\Loxosceles_reclusa.jpg"/>
          <p:cNvPicPr/>
          <p:nvPr/>
        </p:nvPicPr>
        <p:blipFill>
          <a:blip r:embed="rId3">
            <a:extLst>
              <a:ext uri="{28A0092B-C50C-407E-A947-70E740481C1C}">
                <a14:useLocalDpi xmlns:a14="http://schemas.microsoft.com/office/drawing/2010/main" val="0"/>
              </a:ext>
            </a:extLst>
          </a:blip>
          <a:stretch>
            <a:fillRect/>
          </a:stretch>
        </p:blipFill>
        <p:spPr bwMode="auto">
          <a:xfrm>
            <a:off x="6172199" y="1288906"/>
            <a:ext cx="5056909" cy="3878839"/>
          </a:xfrm>
          <a:prstGeom prst="rect">
            <a:avLst/>
          </a:prstGeom>
          <a:noFill/>
          <a:ln>
            <a:noFill/>
          </a:ln>
        </p:spPr>
      </p:pic>
    </p:spTree>
    <p:extLst>
      <p:ext uri="{BB962C8B-B14F-4D97-AF65-F5344CB8AC3E}">
        <p14:creationId xmlns:p14="http://schemas.microsoft.com/office/powerpoint/2010/main" val="2415600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347" y="175627"/>
            <a:ext cx="9404723" cy="918882"/>
          </a:xfrm>
        </p:spPr>
        <p:txBody>
          <a:bodyPr/>
          <a:lstStyle/>
          <a:p>
            <a:pPr algn="r"/>
            <a:r>
              <a:rPr lang="en-US" sz="4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Physical Description</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sz="half" idx="1"/>
          </p:nvPr>
        </p:nvSpPr>
        <p:spPr>
          <a:xfrm>
            <a:off x="263235" y="1496291"/>
            <a:ext cx="6123709" cy="4760047"/>
          </a:xfrm>
        </p:spPr>
        <p:txBody>
          <a:bodyPr>
            <a:normAutofit lnSpcReduction="10000"/>
          </a:bodyPr>
          <a:lstStyle/>
          <a:p>
            <a:r>
              <a:rPr lang="en-US" sz="2400" dirty="0">
                <a:latin typeface="Times New Roman" panose="02020603050405020304" pitchFamily="18" charset="0"/>
                <a:ea typeface="Times New Roman" panose="02020603050405020304" pitchFamily="18" charset="0"/>
                <a:cs typeface="Times New Roman" panose="02020603050405020304" pitchFamily="18" charset="0"/>
              </a:rPr>
              <a:t>It grows to about 6mm to 20mm or even larger.   </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ea typeface="Times New Roman" panose="02020603050405020304" pitchFamily="18" charset="0"/>
                <a:cs typeface="Times New Roman" panose="02020603050405020304" pitchFamily="18" charset="0"/>
              </a:rPr>
              <a:t>As the name goes, the recluse spider is brown </a:t>
            </a:r>
          </a:p>
          <a:p>
            <a:r>
              <a:rPr lang="en-US" sz="2400" dirty="0">
                <a:latin typeface="Times New Roman" panose="02020603050405020304" pitchFamily="18" charset="0"/>
                <a:ea typeface="Times New Roman" panose="02020603050405020304" pitchFamily="18" charset="0"/>
                <a:cs typeface="Times New Roman" panose="02020603050405020304" pitchFamily="18" charset="0"/>
              </a:rPr>
              <a:t>Some portray typical light brown color while others may be dark brown or even black. </a:t>
            </a:r>
          </a:p>
          <a:p>
            <a:r>
              <a:rPr lang="en-US" sz="2400" dirty="0">
                <a:latin typeface="Times New Roman" panose="02020603050405020304" pitchFamily="18" charset="0"/>
                <a:ea typeface="Times New Roman" panose="02020603050405020304" pitchFamily="18" charset="0"/>
                <a:cs typeface="Times New Roman" panose="02020603050405020304" pitchFamily="18" charset="0"/>
              </a:rPr>
              <a:t>They have varying colors in the cephalothorax and the abdomen with the dorsal side of the cephalothorax having black line-markings that resemble the violin. Hence the name, violin spider. </a:t>
            </a:r>
          </a:p>
          <a:p>
            <a:r>
              <a:rPr lang="en-US" sz="2400" dirty="0">
                <a:latin typeface="Times New Roman" panose="02020603050405020304" pitchFamily="18" charset="0"/>
                <a:ea typeface="Times New Roman" panose="02020603050405020304" pitchFamily="18" charset="0"/>
                <a:cs typeface="Times New Roman" panose="02020603050405020304" pitchFamily="18" charset="0"/>
              </a:rPr>
              <a:t>Some other spiders like pirate and cell spiders also have the same violin patterns.</a:t>
            </a:r>
            <a:endParaRPr lang="en-US" sz="2400" dirty="0">
              <a:latin typeface="Times New Roman" panose="02020603050405020304" pitchFamily="18" charset="0"/>
              <a:cs typeface="Times New Roman" panose="02020603050405020304" pitchFamily="18" charset="0"/>
            </a:endParaRPr>
          </a:p>
          <a:p>
            <a:endParaRPr lang="en-US" dirty="0">
              <a:solidFill>
                <a:srgbClr val="1D1D1D"/>
              </a:solidFill>
              <a:latin typeface="Helvetica" panose="020B0604020202020204" pitchFamily="34" charset="0"/>
              <a:ea typeface="Times New Roman" panose="02020603050405020304" pitchFamily="18" charset="0"/>
            </a:endParaRPr>
          </a:p>
        </p:txBody>
      </p:sp>
      <p:pic>
        <p:nvPicPr>
          <p:cNvPr id="6" name="Content Placeholder 5"/>
          <p:cNvPicPr>
            <a:picLocks noGrp="1" noChangeAspect="1"/>
          </p:cNvPicPr>
          <p:nvPr>
            <p:ph sz="half" idx="2"/>
          </p:nvPr>
        </p:nvPicPr>
        <p:blipFill>
          <a:blip r:embed="rId3"/>
          <a:stretch>
            <a:fillRect/>
          </a:stretch>
        </p:blipFill>
        <p:spPr>
          <a:xfrm>
            <a:off x="6691745" y="1496291"/>
            <a:ext cx="4718128" cy="3810000"/>
          </a:xfrm>
          <a:prstGeom prst="rect">
            <a:avLst/>
          </a:prstGeom>
        </p:spPr>
      </p:pic>
    </p:spTree>
    <p:extLst>
      <p:ext uri="{BB962C8B-B14F-4D97-AF65-F5344CB8AC3E}">
        <p14:creationId xmlns:p14="http://schemas.microsoft.com/office/powerpoint/2010/main" val="562951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238" y="175627"/>
            <a:ext cx="9404723" cy="1098991"/>
          </a:xfrm>
        </p:spPr>
        <p:txBody>
          <a:bodyPr/>
          <a:lstStyle/>
          <a:p>
            <a:pPr algn="r"/>
            <a:r>
              <a:rPr lang="en-US" sz="4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Specific Physical Description</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sz="half" idx="1"/>
          </p:nvPr>
        </p:nvSpPr>
        <p:spPr>
          <a:xfrm>
            <a:off x="374074" y="2060576"/>
            <a:ext cx="7426036" cy="3869170"/>
          </a:xfrm>
        </p:spPr>
        <p:txBody>
          <a:bodyPr>
            <a:noAutofit/>
          </a:bodyPr>
          <a:lstStyle/>
          <a:p>
            <a:r>
              <a:rPr lang="en-US" sz="2800" dirty="0">
                <a:latin typeface="Times New Roman" panose="02020603050405020304" pitchFamily="18" charset="0"/>
                <a:ea typeface="Times New Roman" panose="02020603050405020304" pitchFamily="18" charset="0"/>
                <a:cs typeface="Times New Roman" panose="02020603050405020304" pitchFamily="18" charset="0"/>
              </a:rPr>
              <a:t>For specific identification, the brown recluse spider has six eyes arranged in pairs (</a:t>
            </a:r>
            <a:r>
              <a:rPr lang="en-US" sz="2800" dirty="0">
                <a:latin typeface="Times New Roman" panose="02020603050405020304" pitchFamily="18" charset="0"/>
                <a:ea typeface="Calibri" panose="020F0502020204030204" pitchFamily="34" charset="0"/>
                <a:cs typeface="Times New Roman" panose="02020603050405020304" pitchFamily="18" charset="0"/>
              </a:rPr>
              <a:t>Vetter et al, 1999</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ea typeface="Times New Roman" panose="02020603050405020304" pitchFamily="18" charset="0"/>
                <a:cs typeface="Times New Roman" panose="02020603050405020304" pitchFamily="18" charset="0"/>
              </a:rPr>
              <a:t>The recluse has no coloration in the legs and the abdomen. There are no spines in the legs and the joints appear to be slightly lighter in color. </a:t>
            </a:r>
          </a:p>
          <a:p>
            <a:r>
              <a:rPr lang="en-US" sz="2800" dirty="0">
                <a:latin typeface="Times New Roman" panose="02020603050405020304" pitchFamily="18" charset="0"/>
                <a:ea typeface="Times New Roman" panose="02020603050405020304" pitchFamily="18" charset="0"/>
                <a:cs typeface="Times New Roman" panose="02020603050405020304" pitchFamily="18" charset="0"/>
              </a:rPr>
              <a:t>The abdomen is covered with fine short hairs that appear as soft fur under magnification</a:t>
            </a:r>
            <a:endParaRPr lang="en-US" sz="28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935471" y="1742412"/>
            <a:ext cx="3666484" cy="3633152"/>
          </a:xfrm>
        </p:spPr>
      </p:pic>
    </p:spTree>
    <p:extLst>
      <p:ext uri="{BB962C8B-B14F-4D97-AF65-F5344CB8AC3E}">
        <p14:creationId xmlns:p14="http://schemas.microsoft.com/office/powerpoint/2010/main" val="3174016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2475" y="175627"/>
            <a:ext cx="9404723" cy="1002010"/>
          </a:xfrm>
        </p:spPr>
        <p:txBody>
          <a:bodyPr/>
          <a:lstStyle/>
          <a:p>
            <a:pPr algn="r"/>
            <a:r>
              <a:rPr lang="en-US" sz="4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Life Cycle</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1103312" y="1454728"/>
            <a:ext cx="9883343" cy="4793672"/>
          </a:xfrm>
        </p:spPr>
        <p:txBody>
          <a:bodyPr>
            <a:normAutofit lnSpcReduction="10000"/>
          </a:bodyPr>
          <a:lstStyle/>
          <a:p>
            <a:r>
              <a:rPr lang="en-US" sz="3200" dirty="0">
                <a:latin typeface="Times New Roman" panose="02020603050405020304" pitchFamily="18" charset="0"/>
                <a:ea typeface="Times New Roman" panose="02020603050405020304" pitchFamily="18" charset="0"/>
                <a:cs typeface="Times New Roman" panose="02020603050405020304" pitchFamily="18" charset="0"/>
              </a:rPr>
              <a:t>A recluse spider lives for about 2-3 years. </a:t>
            </a:r>
          </a:p>
          <a:p>
            <a:r>
              <a:rPr lang="en-US" sz="3200" dirty="0">
                <a:latin typeface="Times New Roman" panose="02020603050405020304" pitchFamily="18" charset="0"/>
                <a:ea typeface="Times New Roman" panose="02020603050405020304" pitchFamily="18" charset="0"/>
                <a:cs typeface="Times New Roman" panose="02020603050405020304" pitchFamily="18" charset="0"/>
              </a:rPr>
              <a:t>The female lays several egg sacs with about 50-300 eggs per sac. </a:t>
            </a:r>
          </a:p>
          <a:p>
            <a:r>
              <a:rPr lang="en-US" sz="3200" dirty="0">
                <a:latin typeface="Times New Roman" panose="02020603050405020304" pitchFamily="18" charset="0"/>
                <a:ea typeface="Times New Roman" panose="02020603050405020304" pitchFamily="18" charset="0"/>
                <a:cs typeface="Times New Roman" panose="02020603050405020304" pitchFamily="18" charset="0"/>
              </a:rPr>
              <a:t>In a few days (about four weeks), the eggs hatch, and the </a:t>
            </a:r>
            <a:r>
              <a:rPr lang="en-US" sz="3200" dirty="0" err="1">
                <a:latin typeface="Times New Roman" panose="02020603050405020304" pitchFamily="18" charset="0"/>
                <a:ea typeface="Times New Roman" panose="02020603050405020304" pitchFamily="18" charset="0"/>
                <a:cs typeface="Times New Roman" panose="02020603050405020304" pitchFamily="18" charset="0"/>
              </a:rPr>
              <a:t>spiderlings</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take about a year to grow into adulthood. </a:t>
            </a:r>
          </a:p>
          <a:p>
            <a:r>
              <a:rPr lang="en-US" sz="3200" dirty="0">
                <a:latin typeface="Times New Roman" panose="02020603050405020304" pitchFamily="18" charset="0"/>
                <a:ea typeface="Times New Roman" panose="02020603050405020304" pitchFamily="18" charset="0"/>
                <a:cs typeface="Times New Roman" panose="02020603050405020304" pitchFamily="18" charset="0"/>
              </a:rPr>
              <a:t>The development of the </a:t>
            </a:r>
            <a:r>
              <a:rPr lang="en-US" sz="3200" dirty="0" err="1">
                <a:latin typeface="Times New Roman" panose="02020603050405020304" pitchFamily="18" charset="0"/>
                <a:ea typeface="Times New Roman" panose="02020603050405020304" pitchFamily="18" charset="0"/>
                <a:cs typeface="Times New Roman" panose="02020603050405020304" pitchFamily="18" charset="0"/>
              </a:rPr>
              <a:t>spiderlings</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is influenced by environmental factors such as food and whether and they are capable of surviving for long periods without food and water.  </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19890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8620" y="122643"/>
            <a:ext cx="9404723" cy="794191"/>
          </a:xfrm>
        </p:spPr>
        <p:txBody>
          <a:bodyPr/>
          <a:lstStyle/>
          <a:p>
            <a:pPr algn="r"/>
            <a:r>
              <a:rPr lang="en-US" sz="4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Reproduction</a:t>
            </a:r>
            <a:endParaRPr lang="en-US" sz="48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304799" y="1246909"/>
            <a:ext cx="6000883" cy="5009429"/>
          </a:xfrm>
        </p:spPr>
        <p:txBody>
          <a:bodyPr>
            <a:normAutofit/>
          </a:bodyPr>
          <a:lstStyle/>
          <a:p>
            <a:r>
              <a:rPr lang="en-US" sz="2000" dirty="0">
                <a:latin typeface="Times New Roman" panose="02020603050405020304" pitchFamily="18" charset="0"/>
                <a:ea typeface="Times New Roman" panose="02020603050405020304" pitchFamily="18" charset="0"/>
                <a:cs typeface="Times New Roman" panose="02020603050405020304" pitchFamily="18" charset="0"/>
              </a:rPr>
              <a:t>During mating seasons, especially springs, male recluse spiders feel their palp with sperm and seek the female mates. </a:t>
            </a:r>
          </a:p>
          <a:p>
            <a:r>
              <a:rPr lang="en-US" sz="2000" dirty="0">
                <a:latin typeface="Times New Roman" panose="02020603050405020304" pitchFamily="18" charset="0"/>
                <a:ea typeface="Times New Roman" panose="02020603050405020304" pitchFamily="18" charset="0"/>
                <a:cs typeface="Times New Roman" panose="02020603050405020304" pitchFamily="18" charset="0"/>
              </a:rPr>
              <a:t>When the female accepts the love package, they make their egg sacs. </a:t>
            </a:r>
          </a:p>
          <a:p>
            <a:r>
              <a:rPr lang="en-US" sz="2000" dirty="0">
                <a:latin typeface="Times New Roman" panose="02020603050405020304" pitchFamily="18" charset="0"/>
                <a:ea typeface="Times New Roman" panose="02020603050405020304" pitchFamily="18" charset="0"/>
                <a:cs typeface="Times New Roman" panose="02020603050405020304" pitchFamily="18" charset="0"/>
              </a:rPr>
              <a:t>the female secretes about 50 fertilized eggs at a time in a mass of liquid silk. </a:t>
            </a:r>
          </a:p>
          <a:p>
            <a:r>
              <a:rPr lang="en-US" sz="2000" dirty="0">
                <a:latin typeface="Times New Roman" panose="02020603050405020304" pitchFamily="18" charset="0"/>
                <a:ea typeface="Times New Roman" panose="02020603050405020304" pitchFamily="18" charset="0"/>
                <a:cs typeface="Times New Roman" panose="02020603050405020304" pitchFamily="18" charset="0"/>
              </a:rPr>
              <a:t>Once the eggs are laid, the female does not venture away from the nest and stays close to guard the eggs and the emergent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spiderlings</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ea typeface="Times New Roman" panose="02020603050405020304" pitchFamily="18" charset="0"/>
                <a:cs typeface="Times New Roman" panose="02020603050405020304" pitchFamily="18" charset="0"/>
              </a:rPr>
              <a:t>The gestation period is about 30 days but may change with the weather. In summer, the eggs spun.</a:t>
            </a:r>
          </a:p>
          <a:p>
            <a:pPr marL="0" indent="0">
              <a:buNone/>
            </a:pPr>
            <a:r>
              <a:rPr lang="en-US" sz="2000" dirty="0">
                <a:latin typeface="Times New Roman" panose="02020603050405020304" pitchFamily="18" charset="0"/>
                <a:ea typeface="Calibri" panose="020F0502020204030204" pitchFamily="34" charset="0"/>
                <a:cs typeface="Times New Roman" panose="02020603050405020304" pitchFamily="18" charset="0"/>
              </a:rPr>
              <a:t>       (Angela </a:t>
            </a:r>
            <a:r>
              <a:rPr lang="en-US" sz="2000" dirty="0" err="1">
                <a:latin typeface="Times New Roman" panose="02020603050405020304" pitchFamily="18" charset="0"/>
                <a:ea typeface="Calibri" panose="020F0502020204030204" pitchFamily="34" charset="0"/>
                <a:cs typeface="Times New Roman" panose="02020603050405020304" pitchFamily="18" charset="0"/>
              </a:rPr>
              <a:t>Libal</a:t>
            </a:r>
            <a:r>
              <a:rPr lang="en-US" sz="2000" dirty="0">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pic>
        <p:nvPicPr>
          <p:cNvPr id="6" name="Content Placeholder 5"/>
          <p:cNvPicPr>
            <a:picLocks noGrp="1" noChangeAspect="1"/>
          </p:cNvPicPr>
          <p:nvPr>
            <p:ph sz="half" idx="2"/>
          </p:nvPr>
        </p:nvPicPr>
        <p:blipFill>
          <a:blip r:embed="rId3"/>
          <a:stretch>
            <a:fillRect/>
          </a:stretch>
        </p:blipFill>
        <p:spPr>
          <a:xfrm>
            <a:off x="6305683" y="1437698"/>
            <a:ext cx="5533025" cy="4091470"/>
          </a:xfrm>
          <a:prstGeom prst="rect">
            <a:avLst/>
          </a:prstGeom>
        </p:spPr>
      </p:pic>
    </p:spTree>
    <p:extLst>
      <p:ext uri="{BB962C8B-B14F-4D97-AF65-F5344CB8AC3E}">
        <p14:creationId xmlns:p14="http://schemas.microsoft.com/office/powerpoint/2010/main" val="2324221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4766" y="120209"/>
            <a:ext cx="9404723" cy="1112847"/>
          </a:xfrm>
        </p:spPr>
        <p:txBody>
          <a:bodyPr/>
          <a:lstStyle/>
          <a:p>
            <a:pPr algn="r"/>
            <a:r>
              <a:rPr lang="en-US" sz="4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Reproduction (Cont.)</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sz="half" idx="1"/>
          </p:nvPr>
        </p:nvSpPr>
        <p:spPr>
          <a:xfrm>
            <a:off x="387928" y="1565565"/>
            <a:ext cx="5638238" cy="4690774"/>
          </a:xfrm>
        </p:spPr>
        <p:txBody>
          <a:bodyPr>
            <a:normAutofit/>
          </a:bodyPr>
          <a:lstStyle/>
          <a:p>
            <a:r>
              <a:rPr lang="en-US" sz="2800" dirty="0">
                <a:latin typeface="Times New Roman" panose="02020603050405020304" pitchFamily="18" charset="0"/>
                <a:ea typeface="Times New Roman" panose="02020603050405020304" pitchFamily="18" charset="0"/>
                <a:cs typeface="Times New Roman" panose="02020603050405020304" pitchFamily="18" charset="0"/>
              </a:rPr>
              <a:t>The female secretes about 50 fertilized eggs at a time in a mass of liquid silk. </a:t>
            </a:r>
          </a:p>
          <a:p>
            <a:r>
              <a:rPr lang="en-US" sz="2800" dirty="0">
                <a:latin typeface="Times New Roman" panose="02020603050405020304" pitchFamily="18" charset="0"/>
                <a:ea typeface="Times New Roman" panose="02020603050405020304" pitchFamily="18" charset="0"/>
                <a:cs typeface="Times New Roman" panose="02020603050405020304" pitchFamily="18" charset="0"/>
              </a:rPr>
              <a:t>Once the eggs are laid, the female does not venture away from the nest and stays close to guard the eggs and the emergent </a:t>
            </a:r>
            <a:r>
              <a:rPr lang="en-US" sz="2800" dirty="0" err="1">
                <a:latin typeface="Times New Roman" panose="02020603050405020304" pitchFamily="18" charset="0"/>
                <a:ea typeface="Times New Roman" panose="02020603050405020304" pitchFamily="18" charset="0"/>
                <a:cs typeface="Times New Roman" panose="02020603050405020304" pitchFamily="18" charset="0"/>
              </a:rPr>
              <a:t>spiderlings</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ea typeface="Times New Roman" panose="02020603050405020304" pitchFamily="18" charset="0"/>
                <a:cs typeface="Times New Roman" panose="02020603050405020304" pitchFamily="18" charset="0"/>
              </a:rPr>
              <a:t>The gestation period is about 30 days but may change with the weather. In summer, the eggs spun</a:t>
            </a:r>
            <a:endParaRPr lang="en-US" sz="28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2"/>
          <a:stretch>
            <a:fillRect/>
          </a:stretch>
        </p:blipFill>
        <p:spPr>
          <a:xfrm>
            <a:off x="6026166" y="1690688"/>
            <a:ext cx="5327634" cy="4497921"/>
          </a:xfrm>
          <a:prstGeom prst="rect">
            <a:avLst/>
          </a:prstGeom>
        </p:spPr>
      </p:pic>
    </p:spTree>
    <p:extLst>
      <p:ext uri="{BB962C8B-B14F-4D97-AF65-F5344CB8AC3E}">
        <p14:creationId xmlns:p14="http://schemas.microsoft.com/office/powerpoint/2010/main" val="1755510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2475" y="160338"/>
            <a:ext cx="9404723" cy="1571480"/>
          </a:xfrm>
        </p:spPr>
        <p:txBody>
          <a:bodyPr/>
          <a:lstStyle/>
          <a:p>
            <a:pPr algn="r"/>
            <a:r>
              <a:rPr lang="en-US" sz="5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Structure and Function of the fangs</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lstStyle/>
          <a:p>
            <a:r>
              <a:rPr lang="en-US" sz="2400" dirty="0">
                <a:latin typeface="Times New Roman" panose="02020603050405020304" pitchFamily="18" charset="0"/>
                <a:ea typeface="Times New Roman" panose="02020603050405020304" pitchFamily="18" charset="0"/>
                <a:cs typeface="Times New Roman" panose="02020603050405020304" pitchFamily="18" charset="0"/>
              </a:rPr>
              <a:t>The most interesting part of why I chose this organism is because of its venom. </a:t>
            </a:r>
          </a:p>
          <a:p>
            <a:r>
              <a:rPr lang="en-US" sz="2400" dirty="0">
                <a:latin typeface="Times New Roman" panose="02020603050405020304" pitchFamily="18" charset="0"/>
                <a:ea typeface="Times New Roman" panose="02020603050405020304" pitchFamily="18" charset="0"/>
                <a:cs typeface="Times New Roman" panose="02020603050405020304" pitchFamily="18" charset="0"/>
              </a:rPr>
              <a:t>The venom is injected into the victims through tiny fangs, which cannot penetrate clothing, gloves, and socks, and under gametes. </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AutoShape 2" descr="Two Cases of Recluse Spider Bites in NC | NC State Extensi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stretch>
            <a:fillRect/>
          </a:stretch>
        </p:blipFill>
        <p:spPr>
          <a:xfrm>
            <a:off x="3655759" y="3810001"/>
            <a:ext cx="3841646" cy="2438398"/>
          </a:xfrm>
          <a:prstGeom prst="rect">
            <a:avLst/>
          </a:prstGeom>
        </p:spPr>
      </p:pic>
    </p:spTree>
    <p:extLst>
      <p:ext uri="{BB962C8B-B14F-4D97-AF65-F5344CB8AC3E}">
        <p14:creationId xmlns:p14="http://schemas.microsoft.com/office/powerpoint/2010/main" val="1355434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365" y="272610"/>
            <a:ext cx="9404723" cy="863464"/>
          </a:xfrm>
        </p:spPr>
        <p:txBody>
          <a:bodyPr/>
          <a:lstStyle/>
          <a:p>
            <a:pPr algn="r"/>
            <a:r>
              <a:rPr lang="en-US" sz="4800" dirty="0">
                <a:solidFill>
                  <a:schemeClr val="tx1"/>
                </a:solidFill>
                <a:latin typeface="Helvetica" panose="020B0604020202020204" pitchFamily="34" charset="0"/>
                <a:ea typeface="Times New Roman" panose="02020603050405020304" pitchFamily="18" charset="0"/>
                <a:cs typeface="Times New Roman" panose="02020603050405020304" pitchFamily="18" charset="0"/>
              </a:rPr>
              <a:t>Habitat</a:t>
            </a:r>
            <a:r>
              <a:rPr lang="en-US"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rPr>
              <a:t> </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646111" y="1136074"/>
            <a:ext cx="10063453" cy="5112326"/>
          </a:xfrm>
        </p:spPr>
        <p:txBody>
          <a:bodyPr>
            <a:normAutofit fontScale="92500" lnSpcReduction="10000"/>
          </a:bodyPr>
          <a:lstStyle/>
          <a:p>
            <a:pPr marL="0" marR="0">
              <a:lnSpc>
                <a:spcPct val="107000"/>
              </a:lnSpc>
              <a:spcBef>
                <a:spcPts val="0"/>
              </a:spcBef>
              <a:spcAft>
                <a:spcPts val="0"/>
              </a:spcAft>
            </a:pPr>
            <a:r>
              <a:rPr lang="en-US" sz="3000" dirty="0">
                <a:latin typeface="Times New Roman" panose="02020603050405020304" pitchFamily="18" charset="0"/>
                <a:ea typeface="Times New Roman" panose="02020603050405020304" pitchFamily="18" charset="0"/>
                <a:cs typeface="Times New Roman" panose="02020603050405020304" pitchFamily="18" charset="0"/>
              </a:rPr>
              <a:t>The ecological distribution of the </a:t>
            </a:r>
            <a:r>
              <a:rPr lang="en-US" sz="3000" dirty="0" err="1">
                <a:latin typeface="Times New Roman" panose="02020603050405020304" pitchFamily="18" charset="0"/>
                <a:ea typeface="Times New Roman" panose="02020603050405020304" pitchFamily="18" charset="0"/>
                <a:cs typeface="Times New Roman" panose="02020603050405020304" pitchFamily="18" charset="0"/>
              </a:rPr>
              <a:t>Loxosceles</a:t>
            </a:r>
            <a:r>
              <a:rPr lang="en-US" sz="3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ea typeface="Times New Roman" panose="02020603050405020304" pitchFamily="18" charset="0"/>
                <a:cs typeface="Times New Roman" panose="02020603050405020304" pitchFamily="18" charset="0"/>
              </a:rPr>
              <a:t>reclusa</a:t>
            </a:r>
            <a:r>
              <a:rPr lang="en-US" sz="3000" dirty="0">
                <a:latin typeface="Times New Roman" panose="02020603050405020304" pitchFamily="18" charset="0"/>
                <a:ea typeface="Times New Roman" panose="02020603050405020304" pitchFamily="18" charset="0"/>
                <a:cs typeface="Times New Roman" panose="02020603050405020304" pitchFamily="18" charset="0"/>
              </a:rPr>
              <a:t> in the US is mainly in the Southern and Central parts of the country. They are rare outside these native ranges </a:t>
            </a:r>
            <a:endParaRPr lang="en-US" sz="3000" dirty="0">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3000" dirty="0">
                <a:latin typeface="Times New Roman" panose="02020603050405020304" pitchFamily="18" charset="0"/>
                <a:ea typeface="Times New Roman" panose="02020603050405020304" pitchFamily="18" charset="0"/>
                <a:cs typeface="Times New Roman" panose="02020603050405020304" pitchFamily="18" charset="0"/>
              </a:rPr>
              <a:t>The brown recluse spider is a very secluded animal and lives outdoors within the natural environment. </a:t>
            </a:r>
          </a:p>
          <a:p>
            <a:pPr marL="0" marR="0">
              <a:lnSpc>
                <a:spcPct val="107000"/>
              </a:lnSpc>
              <a:spcBef>
                <a:spcPts val="0"/>
              </a:spcBef>
              <a:spcAft>
                <a:spcPts val="0"/>
              </a:spcAft>
            </a:pPr>
            <a:r>
              <a:rPr lang="en-US" sz="3000" dirty="0">
                <a:latin typeface="Times New Roman" panose="02020603050405020304" pitchFamily="18" charset="0"/>
                <a:ea typeface="Times New Roman" panose="02020603050405020304" pitchFamily="18" charset="0"/>
                <a:cs typeface="Times New Roman" panose="02020603050405020304" pitchFamily="18" charset="0"/>
              </a:rPr>
              <a:t>Like many other species of spiders, the brown recluse spider lives in a web constructed asymmetrically in woodpiles, rocks, debris, and sheds. </a:t>
            </a:r>
          </a:p>
          <a:p>
            <a:pPr marL="0" marR="0">
              <a:lnSpc>
                <a:spcPct val="107000"/>
              </a:lnSpc>
              <a:spcBef>
                <a:spcPts val="0"/>
              </a:spcBef>
              <a:spcAft>
                <a:spcPts val="0"/>
              </a:spcAft>
            </a:pPr>
            <a:r>
              <a:rPr lang="en-US" sz="3000" dirty="0">
                <a:latin typeface="Times New Roman" panose="02020603050405020304" pitchFamily="18" charset="0"/>
                <a:ea typeface="Times New Roman" panose="02020603050405020304" pitchFamily="18" charset="0"/>
                <a:cs typeface="Times New Roman" panose="02020603050405020304" pitchFamily="18" charset="0"/>
              </a:rPr>
              <a:t>They are also well adapted in dwelling in human residents and build their webs in cardboards. </a:t>
            </a:r>
          </a:p>
          <a:p>
            <a:pPr marL="0" marR="0">
              <a:lnSpc>
                <a:spcPct val="107000"/>
              </a:lnSpc>
              <a:spcBef>
                <a:spcPts val="0"/>
              </a:spcBef>
              <a:spcAft>
                <a:spcPts val="0"/>
              </a:spcAft>
            </a:pPr>
            <a:r>
              <a:rPr lang="en-US" sz="3000" dirty="0">
                <a:latin typeface="Times New Roman" panose="02020603050405020304" pitchFamily="18" charset="0"/>
                <a:ea typeface="Times New Roman" panose="02020603050405020304" pitchFamily="18" charset="0"/>
                <a:cs typeface="Times New Roman" panose="02020603050405020304" pitchFamily="18" charset="0"/>
              </a:rPr>
              <a:t>They are resilient enough in withstanding winters in unheated house basements. </a:t>
            </a:r>
            <a:endParaRPr lang="en-US" sz="3000"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88247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7057" y="106355"/>
            <a:ext cx="9404723" cy="1098991"/>
          </a:xfrm>
        </p:spPr>
        <p:txBody>
          <a:bodyPr/>
          <a:lstStyle/>
          <a:p>
            <a:pPr algn="r"/>
            <a:r>
              <a:rPr lang="en-US" sz="5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Habitat (Cont.)</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sz="half" idx="1"/>
          </p:nvPr>
        </p:nvSpPr>
        <p:spPr>
          <a:xfrm>
            <a:off x="526474" y="1690689"/>
            <a:ext cx="5472544" cy="4565650"/>
          </a:xfrm>
        </p:spPr>
        <p:txBody>
          <a:bodyPr>
            <a:noAutofit/>
          </a:bodyPr>
          <a:lstStyle/>
          <a:p>
            <a:r>
              <a:rPr lang="en-US" sz="2400" dirty="0">
                <a:latin typeface="Times New Roman" panose="02020603050405020304" pitchFamily="18" charset="0"/>
                <a:ea typeface="Times New Roman" panose="02020603050405020304" pitchFamily="18" charset="0"/>
                <a:cs typeface="Times New Roman" panose="02020603050405020304" pitchFamily="18" charset="0"/>
              </a:rPr>
              <a:t>Like many other species of spiders, the brown recluse spider lives in a web constructed asymmetrically in woodpiles, rocks, debris, and sheds. They are also well adapted in dwelling in human residents and build their webs in cardboards. </a:t>
            </a:r>
          </a:p>
          <a:p>
            <a:r>
              <a:rPr lang="en-US" sz="2400" dirty="0">
                <a:latin typeface="Times New Roman" panose="02020603050405020304" pitchFamily="18" charset="0"/>
                <a:ea typeface="Times New Roman" panose="02020603050405020304" pitchFamily="18" charset="0"/>
                <a:cs typeface="Times New Roman" panose="02020603050405020304" pitchFamily="18" charset="0"/>
              </a:rPr>
              <a:t>They are resilient enough in withstanding winters in unheated house basements. </a:t>
            </a:r>
            <a:endParaRPr lang="en-US" sz="24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2"/>
          <a:stretch>
            <a:fillRect/>
          </a:stretch>
        </p:blipFill>
        <p:spPr>
          <a:xfrm>
            <a:off x="6096001" y="1690688"/>
            <a:ext cx="5257800" cy="4252912"/>
          </a:xfrm>
          <a:prstGeom prst="rect">
            <a:avLst/>
          </a:prstGeom>
        </p:spPr>
      </p:pic>
    </p:spTree>
    <p:extLst>
      <p:ext uri="{BB962C8B-B14F-4D97-AF65-F5344CB8AC3E}">
        <p14:creationId xmlns:p14="http://schemas.microsoft.com/office/powerpoint/2010/main" val="1811387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220" y="147918"/>
            <a:ext cx="9404723" cy="1182118"/>
          </a:xfrm>
        </p:spPr>
        <p:txBody>
          <a:bodyPr/>
          <a:lstStyle/>
          <a:p>
            <a:pPr algn="r"/>
            <a:r>
              <a:rPr lang="en-US" sz="4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Conclusion</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874220" y="1219200"/>
            <a:ext cx="10285126" cy="5126182"/>
          </a:xfrm>
        </p:spPr>
        <p:txBody>
          <a:bodyPr>
            <a:noAutofit/>
          </a:bodyPr>
          <a:lstStyle/>
          <a:p>
            <a:r>
              <a:rPr lang="en-US" sz="2400" dirty="0">
                <a:latin typeface="Times New Roman" panose="02020603050405020304" pitchFamily="18" charset="0"/>
                <a:ea typeface="Times New Roman" panose="02020603050405020304" pitchFamily="18" charset="0"/>
                <a:cs typeface="Times New Roman" panose="02020603050405020304" pitchFamily="18" charset="0"/>
              </a:rPr>
              <a:t>There are many species of spiders in the world and over 3000 different species in the United States only (Rod and Ken Preston, 2984). </a:t>
            </a:r>
          </a:p>
          <a:p>
            <a:r>
              <a:rPr lang="en-US" sz="2400" dirty="0">
                <a:latin typeface="Times New Roman" panose="02020603050405020304" pitchFamily="18" charset="0"/>
                <a:ea typeface="Times New Roman" panose="02020603050405020304" pitchFamily="18" charset="0"/>
                <a:cs typeface="Times New Roman" panose="02020603050405020304" pitchFamily="18" charset="0"/>
              </a:rPr>
              <a:t>The Brown Recluse spider is one of the spiders in the region with the deadliest venoms if the victims fail to get medical assistance. </a:t>
            </a:r>
          </a:p>
          <a:p>
            <a:r>
              <a:rPr lang="en-US" sz="2400" dirty="0">
                <a:latin typeface="Times New Roman" panose="02020603050405020304" pitchFamily="18" charset="0"/>
                <a:ea typeface="Times New Roman" panose="02020603050405020304" pitchFamily="18" charset="0"/>
                <a:cs typeface="Times New Roman" panose="02020603050405020304" pitchFamily="18" charset="0"/>
              </a:rPr>
              <a:t>In the US, they are ecologically distributed within the central and southern parts of America. </a:t>
            </a:r>
          </a:p>
          <a:p>
            <a:r>
              <a:rPr lang="en-US" sz="2400" dirty="0">
                <a:latin typeface="Times New Roman" panose="02020603050405020304" pitchFamily="18" charset="0"/>
                <a:ea typeface="Times New Roman" panose="02020603050405020304" pitchFamily="18" charset="0"/>
                <a:cs typeface="Times New Roman" panose="02020603050405020304" pitchFamily="18" charset="0"/>
              </a:rPr>
              <a:t>The female lays about 100 – 300 fertilized eggs contained in about 50 egg sacs. </a:t>
            </a:r>
          </a:p>
          <a:p>
            <a:r>
              <a:rPr lang="en-US" sz="2400" dirty="0">
                <a:latin typeface="Times New Roman" panose="02020603050405020304" pitchFamily="18" charset="0"/>
                <a:ea typeface="Times New Roman" panose="02020603050405020304" pitchFamily="18" charset="0"/>
                <a:cs typeface="Times New Roman" panose="02020603050405020304" pitchFamily="18" charset="0"/>
              </a:rPr>
              <a:t>The eggs hatch in about four weeks and the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spiderlings</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mature and attain adulthood in less than a year.</a:t>
            </a:r>
          </a:p>
          <a:p>
            <a:r>
              <a:rPr lang="en-US" sz="2400" dirty="0">
                <a:latin typeface="Times New Roman" panose="02020603050405020304" pitchFamily="18" charset="0"/>
                <a:ea typeface="Times New Roman" panose="02020603050405020304" pitchFamily="18" charset="0"/>
                <a:cs typeface="Times New Roman" panose="02020603050405020304" pitchFamily="18" charset="0"/>
              </a:rPr>
              <a:t>The Adult Recluse Spider lives for two years less or more depending on the environment whether conditions.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281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220" y="120209"/>
            <a:ext cx="9404723" cy="1098991"/>
          </a:xfrm>
        </p:spPr>
        <p:txBody>
          <a:bodyPr/>
          <a:lstStyle/>
          <a:p>
            <a:pPr algn="r"/>
            <a:r>
              <a:rPr lang="en-US" sz="4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Conclusion (Cont.)</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1103312" y="1011382"/>
            <a:ext cx="9772506" cy="5237017"/>
          </a:xfrm>
        </p:spPr>
        <p:txBody>
          <a:bodyPr>
            <a:normAutofit/>
          </a:bodyPr>
          <a:lstStyle/>
          <a:p>
            <a:pPr>
              <a:lnSpc>
                <a:spcPct val="107000"/>
              </a:lnSpc>
              <a:spcBef>
                <a:spcPts val="0"/>
              </a:spcBef>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The brown recluse spider is dangerous to humans live when they bite and inject venoms. </a:t>
            </a:r>
          </a:p>
          <a:p>
            <a:pPr>
              <a:lnSpc>
                <a:spcPct val="107000"/>
              </a:lnSpc>
              <a:spcBef>
                <a:spcPts val="0"/>
              </a:spcBef>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But, on the contrary, they occupy the most important niche in the food web since they regulate the population of their prey species such as mosquitos. </a:t>
            </a:r>
          </a:p>
          <a:p>
            <a:pPr>
              <a:lnSpc>
                <a:spcPct val="107000"/>
              </a:lnSpc>
              <a:spcBef>
                <a:spcPts val="0"/>
              </a:spcBef>
            </a:pPr>
            <a:r>
              <a:rPr lang="en-US" sz="3200" dirty="0">
                <a:latin typeface="Times New Roman" panose="02020603050405020304" pitchFamily="18" charset="0"/>
                <a:ea typeface="Times New Roman" panose="02020603050405020304" pitchFamily="18" charset="0"/>
                <a:cs typeface="Times New Roman" panose="02020603050405020304" pitchFamily="18" charset="0"/>
              </a:rPr>
              <a:t>In conclusion, the Recluse spider through its bite has aided medical professionals in proper identification and treatment of other spider bites (</a:t>
            </a:r>
            <a:r>
              <a:rPr lang="en-US" sz="3200" dirty="0" err="1">
                <a:latin typeface="Times New Roman" panose="02020603050405020304" pitchFamily="18" charset="0"/>
                <a:ea typeface="Times New Roman" panose="02020603050405020304" pitchFamily="18" charset="0"/>
                <a:cs typeface="Times New Roman" panose="02020603050405020304" pitchFamily="18" charset="0"/>
              </a:rPr>
              <a:t>Saupe</a:t>
            </a:r>
            <a:r>
              <a:rPr lang="en-US" sz="3200" dirty="0">
                <a:latin typeface="Times New Roman" panose="02020603050405020304" pitchFamily="18" charset="0"/>
                <a:ea typeface="Times New Roman" panose="02020603050405020304" pitchFamily="18" charset="0"/>
                <a:cs typeface="Times New Roman" panose="02020603050405020304" pitchFamily="18" charset="0"/>
              </a:rPr>
              <a:t> et al, 2011)</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3200"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18613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9552709" cy="1074420"/>
          </a:xfrm>
        </p:spPr>
        <p:txBody>
          <a:bodyPr>
            <a:normAutofit fontScale="90000"/>
          </a:bodyPr>
          <a:lstStyle/>
          <a:p>
            <a:pPr algn="r"/>
            <a:r>
              <a:rPr lang="en-US" sz="60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References</a:t>
            </a:r>
            <a:r>
              <a:rPr lang="en-US"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838200" y="1417320"/>
            <a:ext cx="10515600" cy="5029199"/>
          </a:xfrm>
        </p:spPr>
        <p:txBody>
          <a:bodyPr>
            <a:normAutofit fontScale="70000" lnSpcReduction="20000"/>
          </a:bodyPr>
          <a:lstStyle/>
          <a:p>
            <a:pPr marL="0" marR="0" indent="0">
              <a:lnSpc>
                <a:spcPct val="107000"/>
              </a:lnSpc>
              <a:spcBef>
                <a:spcPts val="0"/>
              </a:spcBef>
              <a:spcAft>
                <a:spcPts val="0"/>
              </a:spcAft>
              <a:buNone/>
            </a:pPr>
            <a:r>
              <a:rPr lang="en-US" sz="4000" dirty="0">
                <a:latin typeface="Times New Roman" panose="02020603050405020304" pitchFamily="18" charset="0"/>
                <a:ea typeface="Calibri" panose="020F0502020204030204" pitchFamily="34" charset="0"/>
                <a:cs typeface="Times New Roman" panose="02020603050405020304" pitchFamily="18" charset="0"/>
              </a:rPr>
              <a:t>Vetter R; Shay, M; </a:t>
            </a:r>
            <a:r>
              <a:rPr lang="en-US" sz="4000" dirty="0" err="1">
                <a:latin typeface="Times New Roman" panose="02020603050405020304" pitchFamily="18" charset="0"/>
                <a:ea typeface="Calibri" panose="020F0502020204030204" pitchFamily="34" charset="0"/>
                <a:cs typeface="Times New Roman" panose="02020603050405020304" pitchFamily="18" charset="0"/>
              </a:rPr>
              <a:t>Bitterman</a:t>
            </a:r>
            <a:r>
              <a:rPr lang="en-US" sz="4000" dirty="0">
                <a:latin typeface="Times New Roman" panose="02020603050405020304" pitchFamily="18" charset="0"/>
                <a:ea typeface="Calibri" panose="020F0502020204030204" pitchFamily="34" charset="0"/>
                <a:cs typeface="Times New Roman" panose="02020603050405020304" pitchFamily="18" charset="0"/>
              </a:rPr>
              <a:t>, O (1999). </a:t>
            </a:r>
            <a:r>
              <a:rPr lang="en-US" sz="4000" u="sng" dirty="0">
                <a:latin typeface="Times New Roman" panose="02020603050405020304" pitchFamily="18" charset="0"/>
                <a:ea typeface="Calibri" panose="020F0502020204030204" pitchFamily="34" charset="0"/>
                <a:cs typeface="Times New Roman" panose="02020603050405020304" pitchFamily="18" charset="0"/>
                <a:hlinkClick r:id="rId2"/>
              </a:rPr>
              <a:t>"Identifying and misidentifying the brown recluse spider"</a:t>
            </a:r>
            <a:r>
              <a:rPr lang="en-US" sz="4000" dirty="0">
                <a:latin typeface="Times New Roman" panose="02020603050405020304" pitchFamily="18" charset="0"/>
                <a:ea typeface="Calibri" panose="020F0502020204030204" pitchFamily="34" charset="0"/>
                <a:cs typeface="Times New Roman" panose="02020603050405020304" pitchFamily="18" charset="0"/>
              </a:rPr>
              <a:t>. </a:t>
            </a:r>
            <a:r>
              <a:rPr lang="en-US" sz="4000" i="1" dirty="0" err="1">
                <a:latin typeface="Times New Roman" panose="02020603050405020304" pitchFamily="18" charset="0"/>
                <a:ea typeface="Calibri" panose="020F0502020204030204" pitchFamily="34" charset="0"/>
                <a:cs typeface="Times New Roman" panose="02020603050405020304" pitchFamily="18" charset="0"/>
              </a:rPr>
              <a:t>Dermatol</a:t>
            </a:r>
            <a:r>
              <a:rPr lang="en-US" sz="4000" i="1" dirty="0">
                <a:latin typeface="Times New Roman" panose="02020603050405020304" pitchFamily="18" charset="0"/>
                <a:ea typeface="Calibri" panose="020F0502020204030204" pitchFamily="34" charset="0"/>
                <a:cs typeface="Times New Roman" panose="02020603050405020304" pitchFamily="18" charset="0"/>
              </a:rPr>
              <a:t> Online J</a:t>
            </a:r>
            <a:r>
              <a:rPr lang="en-US" sz="4000" dirty="0">
                <a:latin typeface="Times New Roman" panose="02020603050405020304" pitchFamily="18" charset="0"/>
                <a:ea typeface="Calibri" panose="020F0502020204030204" pitchFamily="34" charset="0"/>
                <a:cs typeface="Times New Roman" panose="02020603050405020304" pitchFamily="18" charset="0"/>
              </a:rPr>
              <a:t>. </a:t>
            </a:r>
            <a:r>
              <a:rPr lang="en-US" sz="4000" b="1" dirty="0">
                <a:latin typeface="Times New Roman" panose="02020603050405020304" pitchFamily="18" charset="0"/>
                <a:ea typeface="Calibri" panose="020F0502020204030204" pitchFamily="34" charset="0"/>
                <a:cs typeface="Times New Roman" panose="02020603050405020304" pitchFamily="18" charset="0"/>
              </a:rPr>
              <a:t>5</a:t>
            </a:r>
            <a:r>
              <a:rPr lang="en-US" sz="4000" dirty="0">
                <a:latin typeface="Times New Roman" panose="02020603050405020304" pitchFamily="18" charset="0"/>
                <a:ea typeface="Calibri" panose="020F0502020204030204" pitchFamily="34" charset="0"/>
                <a:cs typeface="Times New Roman" panose="02020603050405020304" pitchFamily="18" charset="0"/>
              </a:rPr>
              <a:t> (2): 7. </a:t>
            </a:r>
            <a:r>
              <a:rPr lang="en-US" sz="4000" u="sng" dirty="0">
                <a:latin typeface="Times New Roman" panose="02020603050405020304" pitchFamily="18" charset="0"/>
                <a:ea typeface="Calibri" panose="020F0502020204030204" pitchFamily="34" charset="0"/>
                <a:cs typeface="Times New Roman" panose="02020603050405020304" pitchFamily="18" charset="0"/>
                <a:hlinkClick r:id="rId3" tooltip="Doi (identifier)"/>
              </a:rPr>
              <a:t>doi</a:t>
            </a:r>
            <a:r>
              <a:rPr lang="en-US" sz="4000" dirty="0">
                <a:latin typeface="Times New Roman" panose="02020603050405020304" pitchFamily="18" charset="0"/>
                <a:ea typeface="Calibri" panose="020F0502020204030204" pitchFamily="34" charset="0"/>
                <a:cs typeface="Times New Roman" panose="02020603050405020304" pitchFamily="18" charset="0"/>
              </a:rPr>
              <a:t>:</a:t>
            </a:r>
            <a:r>
              <a:rPr lang="en-US" sz="4000" u="sng" dirty="0">
                <a:latin typeface="Times New Roman" panose="02020603050405020304" pitchFamily="18" charset="0"/>
                <a:ea typeface="Calibri" panose="020F0502020204030204" pitchFamily="34" charset="0"/>
                <a:cs typeface="Times New Roman" panose="02020603050405020304" pitchFamily="18" charset="0"/>
                <a:hlinkClick r:id="rId4"/>
              </a:rPr>
              <a:t>10.2340/00015555-0082</a:t>
            </a:r>
            <a:r>
              <a:rPr lang="en-US" sz="4000" dirty="0">
                <a:latin typeface="Times New Roman" panose="02020603050405020304" pitchFamily="18" charset="0"/>
                <a:ea typeface="Calibri" panose="020F0502020204030204" pitchFamily="34" charset="0"/>
                <a:cs typeface="Times New Roman" panose="02020603050405020304" pitchFamily="18" charset="0"/>
              </a:rPr>
              <a:t>. </a:t>
            </a:r>
            <a:r>
              <a:rPr lang="en-US" sz="4000" u="sng" dirty="0">
                <a:latin typeface="Times New Roman" panose="02020603050405020304" pitchFamily="18" charset="0"/>
                <a:ea typeface="Calibri" panose="020F0502020204030204" pitchFamily="34" charset="0"/>
                <a:cs typeface="Times New Roman" panose="02020603050405020304" pitchFamily="18" charset="0"/>
                <a:hlinkClick r:id="rId5" tooltip="PMID (identifier)"/>
              </a:rPr>
              <a:t>PMID</a:t>
            </a:r>
            <a:r>
              <a:rPr lang="en-US" sz="4000" dirty="0">
                <a:latin typeface="Times New Roman" panose="02020603050405020304" pitchFamily="18" charset="0"/>
                <a:ea typeface="Calibri" panose="020F0502020204030204" pitchFamily="34" charset="0"/>
                <a:cs typeface="Times New Roman" panose="02020603050405020304" pitchFamily="18" charset="0"/>
              </a:rPr>
              <a:t> </a:t>
            </a:r>
            <a:r>
              <a:rPr lang="en-US" sz="4000" u="sng" dirty="0">
                <a:latin typeface="Times New Roman" panose="02020603050405020304" pitchFamily="18" charset="0"/>
                <a:ea typeface="Calibri" panose="020F0502020204030204" pitchFamily="34" charset="0"/>
                <a:cs typeface="Times New Roman" panose="02020603050405020304" pitchFamily="18" charset="0"/>
                <a:hlinkClick r:id="rId6"/>
              </a:rPr>
              <a:t>10673460</a:t>
            </a:r>
            <a:r>
              <a:rPr lang="en-US" sz="4000" dirty="0">
                <a:latin typeface="Times New Roman" panose="02020603050405020304" pitchFamily="18" charset="0"/>
                <a:ea typeface="Calibri" panose="020F0502020204030204" pitchFamily="34" charset="0"/>
                <a:cs typeface="Times New Roman" panose="02020603050405020304" pitchFamily="18" charset="0"/>
              </a:rPr>
              <a:t>.</a:t>
            </a:r>
          </a:p>
          <a:p>
            <a:pPr marL="0" marR="0" indent="0">
              <a:lnSpc>
                <a:spcPct val="107000"/>
              </a:lnSpc>
              <a:spcBef>
                <a:spcPts val="0"/>
              </a:spcBef>
              <a:spcAft>
                <a:spcPts val="800"/>
              </a:spcAft>
              <a:buNone/>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Angela </a:t>
            </a:r>
            <a:r>
              <a:rPr lang="en-US" sz="4000" dirty="0" err="1">
                <a:latin typeface="Times New Roman" panose="02020603050405020304" pitchFamily="18" charset="0"/>
                <a:ea typeface="Times New Roman" panose="02020603050405020304" pitchFamily="18" charset="0"/>
                <a:cs typeface="Times New Roman" panose="02020603050405020304" pitchFamily="18" charset="0"/>
              </a:rPr>
              <a:t>Libal</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 The Gestation Period of a Brown Recluse Spider. Accessed [Online] at </a:t>
            </a:r>
            <a:r>
              <a:rPr lang="en-US" sz="4000" u="sng" dirty="0">
                <a:latin typeface="Times New Roman" panose="02020603050405020304" pitchFamily="18" charset="0"/>
                <a:ea typeface="Times New Roman" panose="02020603050405020304" pitchFamily="18" charset="0"/>
                <a:cs typeface="Times New Roman" panose="02020603050405020304" pitchFamily="18" charset="0"/>
                <a:hlinkClick r:id="rId7"/>
              </a:rPr>
              <a:t>https://animals.mom.com/gestation-period-brown-recluse-spider-8878.html</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40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4000" dirty="0" err="1">
                <a:latin typeface="Times New Roman" panose="02020603050405020304" pitchFamily="18" charset="0"/>
                <a:ea typeface="Calibri" panose="020F0502020204030204" pitchFamily="34" charset="0"/>
                <a:cs typeface="Times New Roman" panose="02020603050405020304" pitchFamily="18" charset="0"/>
              </a:rPr>
              <a:t>Saupe</a:t>
            </a:r>
            <a:r>
              <a:rPr lang="en-US" sz="4000" dirty="0">
                <a:latin typeface="Times New Roman" panose="02020603050405020304" pitchFamily="18" charset="0"/>
                <a:ea typeface="Calibri" panose="020F0502020204030204" pitchFamily="34" charset="0"/>
                <a:cs typeface="Times New Roman" panose="02020603050405020304" pitchFamily="18" charset="0"/>
              </a:rPr>
              <a:t>, E. E., </a:t>
            </a:r>
            <a:r>
              <a:rPr lang="en-US" sz="4000" dirty="0" err="1">
                <a:latin typeface="Times New Roman" panose="02020603050405020304" pitchFamily="18" charset="0"/>
                <a:ea typeface="Calibri" panose="020F0502020204030204" pitchFamily="34" charset="0"/>
                <a:cs typeface="Times New Roman" panose="02020603050405020304" pitchFamily="18" charset="0"/>
              </a:rPr>
              <a:t>Papes</a:t>
            </a:r>
            <a:r>
              <a:rPr lang="en-US" sz="4000" dirty="0">
                <a:latin typeface="Times New Roman" panose="02020603050405020304" pitchFamily="18" charset="0"/>
                <a:ea typeface="Calibri" panose="020F0502020204030204" pitchFamily="34" charset="0"/>
                <a:cs typeface="Times New Roman" panose="02020603050405020304" pitchFamily="18" charset="0"/>
              </a:rPr>
              <a:t>, M., Selden, P. A., &amp; Vetter, R. S. (2011). Tracking a medically important spider: climate change, ecological niche modeling, and the brown recluse (</a:t>
            </a:r>
            <a:r>
              <a:rPr lang="en-US" sz="4000" dirty="0" err="1">
                <a:latin typeface="Times New Roman" panose="02020603050405020304" pitchFamily="18" charset="0"/>
                <a:ea typeface="Calibri" panose="020F0502020204030204" pitchFamily="34" charset="0"/>
                <a:cs typeface="Times New Roman" panose="02020603050405020304" pitchFamily="18" charset="0"/>
              </a:rPr>
              <a:t>Loxosceles</a:t>
            </a:r>
            <a:r>
              <a:rPr lang="en-US" sz="4000" dirty="0">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latin typeface="Times New Roman" panose="02020603050405020304" pitchFamily="18" charset="0"/>
                <a:ea typeface="Calibri" panose="020F0502020204030204" pitchFamily="34" charset="0"/>
                <a:cs typeface="Times New Roman" panose="02020603050405020304" pitchFamily="18" charset="0"/>
              </a:rPr>
              <a:t>reclusa</a:t>
            </a:r>
            <a:r>
              <a:rPr lang="en-US" sz="4000" dirty="0">
                <a:latin typeface="Times New Roman" panose="02020603050405020304" pitchFamily="18" charset="0"/>
                <a:ea typeface="Calibri" panose="020F0502020204030204" pitchFamily="34" charset="0"/>
                <a:cs typeface="Times New Roman" panose="02020603050405020304" pitchFamily="18" charset="0"/>
              </a:rPr>
              <a:t>). </a:t>
            </a:r>
            <a:r>
              <a:rPr lang="en-US" sz="4000" i="1" dirty="0" err="1">
                <a:latin typeface="Times New Roman" panose="02020603050405020304" pitchFamily="18" charset="0"/>
                <a:ea typeface="Calibri" panose="020F0502020204030204" pitchFamily="34" charset="0"/>
                <a:cs typeface="Times New Roman" panose="02020603050405020304" pitchFamily="18" charset="0"/>
              </a:rPr>
              <a:t>PloS</a:t>
            </a:r>
            <a:r>
              <a:rPr lang="en-US" sz="4000" i="1" dirty="0">
                <a:latin typeface="Times New Roman" panose="02020603050405020304" pitchFamily="18" charset="0"/>
                <a:ea typeface="Calibri" panose="020F0502020204030204" pitchFamily="34" charset="0"/>
                <a:cs typeface="Times New Roman" panose="02020603050405020304" pitchFamily="18" charset="0"/>
              </a:rPr>
              <a:t> one</a:t>
            </a:r>
            <a:r>
              <a:rPr lang="en-US" sz="4000" dirty="0">
                <a:latin typeface="Times New Roman" panose="02020603050405020304" pitchFamily="18" charset="0"/>
                <a:ea typeface="Calibri" panose="020F0502020204030204" pitchFamily="34" charset="0"/>
                <a:cs typeface="Times New Roman" panose="02020603050405020304" pitchFamily="18" charset="0"/>
              </a:rPr>
              <a:t>, </a:t>
            </a:r>
            <a:r>
              <a:rPr lang="en-US" sz="4000" i="1" dirty="0">
                <a:latin typeface="Times New Roman" panose="02020603050405020304" pitchFamily="18" charset="0"/>
                <a:ea typeface="Calibri" panose="020F0502020204030204" pitchFamily="34" charset="0"/>
                <a:cs typeface="Times New Roman" panose="02020603050405020304" pitchFamily="18" charset="0"/>
              </a:rPr>
              <a:t>6</a:t>
            </a:r>
            <a:r>
              <a:rPr lang="en-US" sz="4000" dirty="0">
                <a:latin typeface="Times New Roman" panose="02020603050405020304" pitchFamily="18" charset="0"/>
                <a:ea typeface="Calibri" panose="020F0502020204030204" pitchFamily="34" charset="0"/>
                <a:cs typeface="Times New Roman" panose="02020603050405020304" pitchFamily="18" charset="0"/>
              </a:rPr>
              <a:t>(3), e17731.</a:t>
            </a:r>
          </a:p>
          <a:p>
            <a:pPr marL="0" marR="0" indent="0">
              <a:lnSpc>
                <a:spcPct val="107000"/>
              </a:lnSpc>
              <a:spcBef>
                <a:spcPts val="0"/>
              </a:spcBef>
              <a:spcAft>
                <a:spcPts val="800"/>
              </a:spcAft>
              <a:buNone/>
            </a:pPr>
            <a:r>
              <a:rPr lang="en-US" sz="4000" dirty="0">
                <a:latin typeface="Times New Roman" panose="02020603050405020304" pitchFamily="18" charset="0"/>
                <a:ea typeface="Calibri" panose="020F0502020204030204" pitchFamily="34" charset="0"/>
                <a:cs typeface="Times New Roman" panose="02020603050405020304" pitchFamily="18" charset="0"/>
              </a:rPr>
              <a:t>Preston-</a:t>
            </a:r>
            <a:r>
              <a:rPr lang="en-US" sz="4000" dirty="0" err="1">
                <a:latin typeface="Times New Roman" panose="02020603050405020304" pitchFamily="18" charset="0"/>
                <a:ea typeface="Calibri" panose="020F0502020204030204" pitchFamily="34" charset="0"/>
                <a:cs typeface="Times New Roman" panose="02020603050405020304" pitchFamily="18" charset="0"/>
              </a:rPr>
              <a:t>Mafham</a:t>
            </a:r>
            <a:r>
              <a:rPr lang="en-US" sz="4000" dirty="0">
                <a:latin typeface="Times New Roman" panose="02020603050405020304" pitchFamily="18" charset="0"/>
                <a:ea typeface="Calibri" panose="020F0502020204030204" pitchFamily="34" charset="0"/>
                <a:cs typeface="Times New Roman" panose="02020603050405020304" pitchFamily="18" charset="0"/>
              </a:rPr>
              <a:t>, R., &amp; Preston-</a:t>
            </a:r>
            <a:r>
              <a:rPr lang="en-US" sz="4000" dirty="0" err="1">
                <a:latin typeface="Times New Roman" panose="02020603050405020304" pitchFamily="18" charset="0"/>
                <a:ea typeface="Calibri" panose="020F0502020204030204" pitchFamily="34" charset="0"/>
                <a:cs typeface="Times New Roman" panose="02020603050405020304" pitchFamily="18" charset="0"/>
              </a:rPr>
              <a:t>Mafham</a:t>
            </a:r>
            <a:r>
              <a:rPr lang="en-US" sz="4000" dirty="0">
                <a:latin typeface="Times New Roman" panose="02020603050405020304" pitchFamily="18" charset="0"/>
                <a:ea typeface="Calibri" panose="020F0502020204030204" pitchFamily="34" charset="0"/>
                <a:cs typeface="Times New Roman" panose="02020603050405020304" pitchFamily="18" charset="0"/>
              </a:rPr>
              <a:t>, K. (1993). </a:t>
            </a:r>
            <a:r>
              <a:rPr lang="en-US" sz="4000" i="1" dirty="0">
                <a:latin typeface="Times New Roman" panose="02020603050405020304" pitchFamily="18" charset="0"/>
                <a:ea typeface="Calibri" panose="020F0502020204030204" pitchFamily="34" charset="0"/>
                <a:cs typeface="Times New Roman" panose="02020603050405020304" pitchFamily="18" charset="0"/>
              </a:rPr>
              <a:t>The encyclopedia of land invertebrate behavior</a:t>
            </a:r>
            <a:r>
              <a:rPr lang="en-US" sz="4000" dirty="0">
                <a:latin typeface="Times New Roman" panose="02020603050405020304" pitchFamily="18" charset="0"/>
                <a:ea typeface="Calibri" panose="020F0502020204030204" pitchFamily="34" charset="0"/>
                <a:cs typeface="Times New Roman" panose="02020603050405020304" pitchFamily="18" charset="0"/>
              </a:rPr>
              <a:t>. MIT Press.</a:t>
            </a:r>
            <a:r>
              <a:rPr lang="en-US" sz="4000" u="sng" dirty="0">
                <a:latin typeface="Times New Roman" panose="02020603050405020304" pitchFamily="18" charset="0"/>
                <a:ea typeface="Calibri" panose="020F0502020204030204" pitchFamily="34" charset="0"/>
                <a:cs typeface="Times New Roman" panose="02020603050405020304" pitchFamily="18" charset="0"/>
              </a:rPr>
              <a:t> </a:t>
            </a:r>
            <a:r>
              <a:rPr lang="en-US" sz="4000" dirty="0">
                <a:latin typeface="Times New Roman" panose="02020603050405020304" pitchFamily="18" charset="0"/>
                <a:ea typeface="Calibri" panose="020F0502020204030204" pitchFamily="34" charset="0"/>
                <a:cs typeface="Times New Roman" panose="02020603050405020304" pitchFamily="18" charset="0"/>
              </a:rPr>
              <a:t> Accessed [online] at </a:t>
            </a:r>
            <a:r>
              <a:rPr lang="en-US" sz="4000" u="sng" dirty="0">
                <a:latin typeface="Times New Roman" panose="02020603050405020304" pitchFamily="18" charset="0"/>
                <a:ea typeface="Calibri" panose="020F0502020204030204" pitchFamily="34" charset="0"/>
                <a:cs typeface="Times New Roman" panose="02020603050405020304" pitchFamily="18" charset="0"/>
                <a:hlinkClick r:id="rId8"/>
              </a:rPr>
              <a:t>http://www.explorit.org/science/spider.html</a:t>
            </a:r>
            <a:r>
              <a:rPr lang="en-US" sz="4000" dirty="0">
                <a:latin typeface="Times New Roman" panose="02020603050405020304" pitchFamily="18"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4343027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48</TotalTime>
  <Words>1890</Words>
  <Application>Microsoft Office PowerPoint</Application>
  <PresentationFormat>Widescreen</PresentationFormat>
  <Paragraphs>93</Paragraphs>
  <Slides>13</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Century Gothic</vt:lpstr>
      <vt:lpstr>Helvetica</vt:lpstr>
      <vt:lpstr>Times New Roman</vt:lpstr>
      <vt:lpstr>Wingdings 3</vt:lpstr>
      <vt:lpstr>Ion</vt:lpstr>
      <vt:lpstr>THE BROWN RECLUSE SPIDER   </vt:lpstr>
      <vt:lpstr>Organism Introduction </vt:lpstr>
      <vt:lpstr>Physical Description </vt:lpstr>
      <vt:lpstr>Specific Physical Description </vt:lpstr>
      <vt:lpstr>Life Cycle </vt:lpstr>
      <vt:lpstr>Reproduction</vt:lpstr>
      <vt:lpstr>Reproduction (Cont.) </vt:lpstr>
      <vt:lpstr>Structure and Function of the fangs </vt:lpstr>
      <vt:lpstr>Habitat  </vt:lpstr>
      <vt:lpstr>Habitat (Cont.) </vt:lpstr>
      <vt:lpstr>Conclusion </vt:lpstr>
      <vt:lpstr>Conclusion (Cont.)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brown recluse spider</dc:title>
  <dc:creator>PC</dc:creator>
  <cp:lastModifiedBy>user</cp:lastModifiedBy>
  <cp:revision>14</cp:revision>
  <dcterms:created xsi:type="dcterms:W3CDTF">2020-11-05T15:33:55Z</dcterms:created>
  <dcterms:modified xsi:type="dcterms:W3CDTF">2020-11-06T14:46:57Z</dcterms:modified>
</cp:coreProperties>
</file>